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41"/>
  </p:notesMasterIdLst>
  <p:sldIdLst>
    <p:sldId id="295" r:id="rId2"/>
    <p:sldId id="29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97" r:id="rId12"/>
    <p:sldId id="265" r:id="rId13"/>
    <p:sldId id="266" r:id="rId14"/>
    <p:sldId id="267" r:id="rId15"/>
    <p:sldId id="268" r:id="rId16"/>
    <p:sldId id="269" r:id="rId17"/>
    <p:sldId id="287" r:id="rId18"/>
    <p:sldId id="288" r:id="rId19"/>
    <p:sldId id="289" r:id="rId20"/>
    <p:sldId id="290" r:id="rId21"/>
    <p:sldId id="270" r:id="rId22"/>
    <p:sldId id="291" r:id="rId23"/>
    <p:sldId id="292" r:id="rId24"/>
    <p:sldId id="293" r:id="rId25"/>
    <p:sldId id="294" r:id="rId26"/>
    <p:sldId id="271" r:id="rId27"/>
    <p:sldId id="272" r:id="rId28"/>
    <p:sldId id="273" r:id="rId29"/>
    <p:sldId id="274" r:id="rId30"/>
    <p:sldId id="276" r:id="rId31"/>
    <p:sldId id="277" r:id="rId32"/>
    <p:sldId id="278" r:id="rId33"/>
    <p:sldId id="279" r:id="rId34"/>
    <p:sldId id="286" r:id="rId35"/>
    <p:sldId id="281" r:id="rId36"/>
    <p:sldId id="282" r:id="rId37"/>
    <p:sldId id="283" r:id="rId38"/>
    <p:sldId id="285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272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18BB-DC62-804F-9580-4622868D4203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8D9D-A5CD-C245-B4AA-9D796E195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22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8D9D-A5CD-C245-B4AA-9D796E1950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66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7102B-21E9-4738-BC5F-52CB3AF88412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5909-5845-4C3C-A851-DE0A46963758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12B18-A9AF-4A9C-B8E8-401BCC755EB5}" type="slidenum">
              <a:rPr lang="en-US"/>
              <a:pPr/>
              <a:t>25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7BE4E6-56B1-4E42-9912-36D2580026D4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B49CB-F830-B347-89AF-BD48802AFB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INTERSTITIAL LUNG DISEASE</a:t>
            </a:r>
          </a:p>
          <a:p>
            <a:pPr>
              <a:buNone/>
            </a:pPr>
            <a:r>
              <a:rPr lang="en-US" b="1" dirty="0" smtClean="0"/>
              <a:t>                    by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Arvind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Mishra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M.D.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Professor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Department of Internal 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Acute Interstitial Pneumonia (DAD)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preceded by viral URTI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exertional</a:t>
            </a:r>
            <a:r>
              <a:rPr lang="en-US" dirty="0" smtClean="0"/>
              <a:t> </a:t>
            </a:r>
            <a:r>
              <a:rPr lang="en-US" dirty="0" err="1" smtClean="0"/>
              <a:t>dyspnoea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Widespread pneumonic consolidation and diffuse alveolar damage on biopsy.</a:t>
            </a:r>
          </a:p>
          <a:p>
            <a:r>
              <a:rPr lang="en-US" dirty="0" smtClean="0"/>
              <a:t>Prognosis poor.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10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81354"/>
            <a:ext cx="8721970" cy="6246055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DESQUAMATIVE INTERSTITIAL PNEUMONIA</a:t>
            </a:r>
          </a:p>
          <a:p>
            <a:r>
              <a:rPr lang="en-US" dirty="0" smtClean="0"/>
              <a:t>Exclusively in cigarette smokers</a:t>
            </a:r>
          </a:p>
          <a:p>
            <a:r>
              <a:rPr lang="en-US" dirty="0" smtClean="0"/>
              <a:t>Histological hallmark- excess </a:t>
            </a:r>
            <a:r>
              <a:rPr lang="en-US" dirty="0" err="1" smtClean="0"/>
              <a:t>accumulationof</a:t>
            </a:r>
            <a:r>
              <a:rPr lang="en-US" dirty="0" smtClean="0"/>
              <a:t> macrophages in </a:t>
            </a:r>
            <a:r>
              <a:rPr lang="en-US" dirty="0" err="1" smtClean="0"/>
              <a:t>intraalveolar</a:t>
            </a:r>
            <a:r>
              <a:rPr lang="en-US" dirty="0" smtClean="0"/>
              <a:t> spaces with minimal interstitial fibrosis</a:t>
            </a:r>
          </a:p>
          <a:p>
            <a:r>
              <a:rPr lang="en-US" dirty="0" smtClean="0"/>
              <a:t>In 4</a:t>
            </a:r>
            <a:r>
              <a:rPr lang="en-US" baseline="30000" dirty="0" smtClean="0"/>
              <a:t>th </a:t>
            </a:r>
            <a:r>
              <a:rPr lang="en-US" dirty="0" smtClean="0"/>
              <a:t> to 5</a:t>
            </a:r>
            <a:r>
              <a:rPr lang="en-US" baseline="30000" dirty="0" smtClean="0"/>
              <a:t>th 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Better prognosis in response to smoking cessation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Lymphocytic Interstitial Pneumonia(LIP)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common in women.</a:t>
            </a:r>
          </a:p>
          <a:p>
            <a:r>
              <a:rPr lang="en-US" dirty="0" smtClean="0"/>
              <a:t>Slow onset over years.</a:t>
            </a:r>
          </a:p>
          <a:p>
            <a:r>
              <a:rPr lang="en-US" dirty="0" smtClean="0"/>
              <a:t>Associates with connective tissue disease and HIV infection.</a:t>
            </a:r>
          </a:p>
          <a:p>
            <a:r>
              <a:rPr lang="en-US" dirty="0" smtClean="0"/>
              <a:t>Corticosteroids may be helpful.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Commonly used drugs leading to 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 steroidal anti-inflammatory drugs</a:t>
            </a:r>
          </a:p>
          <a:p>
            <a:r>
              <a:rPr lang="en-US" dirty="0" err="1" smtClean="0"/>
              <a:t>Nitrofurantoin</a:t>
            </a:r>
            <a:endParaRPr lang="en-US" dirty="0" smtClean="0"/>
          </a:p>
          <a:p>
            <a:r>
              <a:rPr lang="en-US" dirty="0" smtClean="0"/>
              <a:t>Phenytoin sodium</a:t>
            </a:r>
          </a:p>
          <a:p>
            <a:r>
              <a:rPr lang="en-US" dirty="0" smtClean="0"/>
              <a:t>Carbamazepine</a:t>
            </a:r>
          </a:p>
          <a:p>
            <a:r>
              <a:rPr lang="en-US" dirty="0" smtClean="0"/>
              <a:t>Antiarrhythmic drugs</a:t>
            </a:r>
          </a:p>
          <a:p>
            <a:r>
              <a:rPr lang="en-US" dirty="0" smtClean="0"/>
              <a:t>Hydralazine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endParaRPr lang="en-US" dirty="0" smtClean="0"/>
          </a:p>
          <a:p>
            <a:r>
              <a:rPr lang="en-US" dirty="0" err="1" smtClean="0"/>
              <a:t>Amiodarone</a:t>
            </a:r>
            <a:endParaRPr lang="en-US" dirty="0" smtClean="0"/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Methotrexate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Pulmonary </a:t>
            </a:r>
            <a:r>
              <a:rPr lang="en-US" dirty="0" err="1" smtClean="0"/>
              <a:t>interstitium</a:t>
            </a:r>
            <a:r>
              <a:rPr lang="en-US" dirty="0" smtClean="0"/>
              <a:t> is the anatomical space between the alveolar and the capillary basement membranes.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mesenchymal</a:t>
            </a:r>
            <a:r>
              <a:rPr lang="en-US" dirty="0" smtClean="0"/>
              <a:t> and connective tissue cells and extra cellular matrix composed of collagen, elastin and proteoglycans.</a:t>
            </a:r>
          </a:p>
          <a:p>
            <a:r>
              <a:rPr lang="en-US" dirty="0" smtClean="0"/>
              <a:t>Involvement of </a:t>
            </a:r>
            <a:r>
              <a:rPr lang="en-US" dirty="0" err="1" smtClean="0"/>
              <a:t>interstitium+adjoining</a:t>
            </a:r>
            <a:r>
              <a:rPr lang="en-US" dirty="0" smtClean="0"/>
              <a:t> alveolar </a:t>
            </a:r>
            <a:r>
              <a:rPr lang="en-US" dirty="0" err="1" smtClean="0"/>
              <a:t>epithelial+Capillary</a:t>
            </a:r>
            <a:r>
              <a:rPr lang="en-US" dirty="0" smtClean="0"/>
              <a:t> endothelial cells.</a:t>
            </a:r>
          </a:p>
          <a:p>
            <a:r>
              <a:rPr lang="en-US" dirty="0" smtClean="0"/>
              <a:t>Disease encroaches alveolar spaces involving </a:t>
            </a:r>
            <a:r>
              <a:rPr lang="en-US" dirty="0" err="1" smtClean="0"/>
              <a:t>acini,terminal</a:t>
            </a:r>
            <a:r>
              <a:rPr lang="en-US" dirty="0" smtClean="0"/>
              <a:t> bronchioles and overlying pleura.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22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 common to ILD’s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1.Clinical presentation-</a:t>
            </a:r>
          </a:p>
          <a:p>
            <a:r>
              <a:rPr lang="en-US" dirty="0" smtClean="0"/>
              <a:t>Cough-dry, persistent, distressing</a:t>
            </a:r>
          </a:p>
          <a:p>
            <a:r>
              <a:rPr lang="en-US" dirty="0" smtClean="0"/>
              <a:t>Breathlessness-usually slowly progressive, insidious onset, acute in some cases.</a:t>
            </a:r>
          </a:p>
          <a:p>
            <a:pPr marL="0" indent="0">
              <a:buNone/>
            </a:pPr>
            <a:r>
              <a:rPr lang="en-US" dirty="0" smtClean="0"/>
              <a:t>2. Examination findings-</a:t>
            </a:r>
          </a:p>
          <a:p>
            <a:r>
              <a:rPr lang="en-US" dirty="0" smtClean="0"/>
              <a:t>Crackles-typically bilateral and basal</a:t>
            </a:r>
          </a:p>
          <a:p>
            <a:r>
              <a:rPr lang="en-US" dirty="0" smtClean="0"/>
              <a:t>Clubbing-common in idiopathic pulmonary fibrosis, also seen in other conditions </a:t>
            </a:r>
            <a:r>
              <a:rPr lang="en-US" dirty="0" err="1" smtClean="0"/>
              <a:t>eg.Asbestosis</a:t>
            </a:r>
            <a:endParaRPr lang="en-US" dirty="0" smtClean="0"/>
          </a:p>
          <a:p>
            <a:r>
              <a:rPr lang="en-US" dirty="0" smtClean="0"/>
              <a:t>Central cyanosis</a:t>
            </a:r>
          </a:p>
          <a:p>
            <a:r>
              <a:rPr lang="en-US" dirty="0" smtClean="0"/>
              <a:t>Right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0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Chest radiograph</a:t>
            </a:r>
            <a:r>
              <a:rPr lang="en-US" dirty="0" smtClean="0"/>
              <a:t>-</a:t>
            </a:r>
          </a:p>
          <a:p>
            <a:r>
              <a:rPr lang="en-US" dirty="0" smtClean="0"/>
              <a:t>Interstitial infiltrates seen as </a:t>
            </a:r>
            <a:r>
              <a:rPr lang="en-US" dirty="0" err="1" smtClean="0"/>
              <a:t>discrete,linear,nodular</a:t>
            </a:r>
            <a:r>
              <a:rPr lang="en-US" dirty="0" smtClean="0"/>
              <a:t> or </a:t>
            </a:r>
            <a:r>
              <a:rPr lang="en-US" dirty="0" err="1" smtClean="0"/>
              <a:t>reticulonodular</a:t>
            </a:r>
            <a:r>
              <a:rPr lang="en-US" dirty="0" smtClean="0"/>
              <a:t> shadows(less than 2mm)- diffuse distribution in both the lungs.</a:t>
            </a:r>
          </a:p>
          <a:p>
            <a:r>
              <a:rPr lang="en-US" dirty="0" smtClean="0"/>
              <a:t>These may coalesce forming large nodules.</a:t>
            </a:r>
          </a:p>
          <a:p>
            <a:r>
              <a:rPr lang="en-US" dirty="0" smtClean="0"/>
              <a:t>In advanced stage-fibrosis is extensive, lungs are shrunken and reduced in volume.</a:t>
            </a:r>
          </a:p>
          <a:p>
            <a:r>
              <a:rPr lang="en-US" dirty="0" smtClean="0"/>
              <a:t>A normal chest x-ray-</a:t>
            </a:r>
            <a:r>
              <a:rPr lang="en-US" dirty="0" err="1" smtClean="0"/>
              <a:t>does’nt</a:t>
            </a:r>
            <a:r>
              <a:rPr lang="en-US" dirty="0" smtClean="0"/>
              <a:t> exclude 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lgerian" pitchFamily="82" charset="0"/>
              </a:rPr>
              <a:t>                 PATTERNS ON CHEST X-RAY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                                       LINEAR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6481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524500" y="2947194"/>
            <a:ext cx="2286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                                  reticular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24000"/>
          </a:blip>
          <a:srcRect l="6667" t="16875" r="9627" b="29999"/>
          <a:stretch>
            <a:fillRect/>
          </a:stretch>
        </p:blipFill>
        <p:spPr bwMode="auto">
          <a:xfrm>
            <a:off x="0" y="609600"/>
            <a:ext cx="3048000" cy="6248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14962" y="2747169"/>
            <a:ext cx="2505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2657475" y="2170112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1">
              <a:latin typeface="Times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lum bright="18000" contrast="48000"/>
          </a:blip>
          <a:srcRect l="14360" t="16177" r="15631" b="20624"/>
          <a:stretch>
            <a:fillRect/>
          </a:stretch>
        </p:blipFill>
        <p:spPr bwMode="auto">
          <a:xfrm>
            <a:off x="3048000" y="609600"/>
            <a:ext cx="2366962" cy="6248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590925" y="5141912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/>
          <a:lstStyle/>
          <a:p>
            <a:r>
              <a:rPr lang="en-US" sz="3200" dirty="0" smtClean="0">
                <a:latin typeface="Algerian" pitchFamily="82" charset="0"/>
              </a:rPr>
              <a:t>                                    NODULAR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495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38775" y="2890044"/>
            <a:ext cx="2457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062" y="97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INTERSTITIAL LUNG 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08" y="156785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Group of disorders having generalized involvement of lung </a:t>
            </a:r>
            <a:r>
              <a:rPr lang="en-US" sz="2800" dirty="0" err="1" smtClean="0">
                <a:solidFill>
                  <a:schemeClr val="tx1"/>
                </a:solidFill>
              </a:rPr>
              <a:t>interstitium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200 different diseases of multiple etiologies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These disorders are </a:t>
            </a:r>
            <a:r>
              <a:rPr lang="en-US" sz="2800" dirty="0" err="1" smtClean="0">
                <a:solidFill>
                  <a:schemeClr val="tx1"/>
                </a:solidFill>
              </a:rPr>
              <a:t>lebelled</a:t>
            </a:r>
            <a:r>
              <a:rPr lang="en-US" sz="2800" dirty="0" smtClean="0">
                <a:solidFill>
                  <a:schemeClr val="tx1"/>
                </a:solidFill>
              </a:rPr>
              <a:t> as ILD because of the common clinical, radiological and histological manifestations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5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lgerian" pitchFamily="82" charset="0"/>
              </a:rPr>
              <a:t>                           RETICULONODULAR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36763"/>
            <a:ext cx="464819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34012" y="2823369"/>
            <a:ext cx="2466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HRCT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glass appearance</a:t>
            </a:r>
          </a:p>
          <a:p>
            <a:r>
              <a:rPr lang="en-US" dirty="0" err="1" smtClean="0"/>
              <a:t>Reticulonodular</a:t>
            </a:r>
            <a:r>
              <a:rPr lang="en-US" dirty="0" smtClean="0"/>
              <a:t> shadowing</a:t>
            </a:r>
          </a:p>
          <a:p>
            <a:r>
              <a:rPr lang="en-US" dirty="0" smtClean="0"/>
              <a:t>Honey-comb lung-</a:t>
            </a:r>
            <a:r>
              <a:rPr lang="en-US" dirty="0" err="1" smtClean="0"/>
              <a:t>small,uniform</a:t>
            </a:r>
            <a:r>
              <a:rPr lang="en-US" dirty="0" smtClean="0"/>
              <a:t> </a:t>
            </a:r>
            <a:r>
              <a:rPr lang="en-US" dirty="0" err="1" smtClean="0"/>
              <a:t>sized,cystic</a:t>
            </a:r>
            <a:r>
              <a:rPr lang="en-US" dirty="0" smtClean="0"/>
              <a:t> spaces representing patent bronchioles</a:t>
            </a:r>
          </a:p>
          <a:p>
            <a:r>
              <a:rPr lang="en-US" dirty="0" smtClean="0"/>
              <a:t>Traction bronchiectasis</a:t>
            </a:r>
          </a:p>
          <a:p>
            <a:r>
              <a:rPr lang="en-US" dirty="0" smtClean="0"/>
              <a:t>Provides quantitative </a:t>
            </a:r>
            <a:r>
              <a:rPr lang="en-US" dirty="0" err="1" smtClean="0"/>
              <a:t>assesment</a:t>
            </a:r>
            <a:r>
              <a:rPr lang="en-US" dirty="0" smtClean="0"/>
              <a:t> of </a:t>
            </a:r>
            <a:r>
              <a:rPr lang="en-US" dirty="0" err="1" smtClean="0"/>
              <a:t>pulmanary</a:t>
            </a:r>
            <a:r>
              <a:rPr lang="en-US" dirty="0" smtClean="0"/>
              <a:t> fibrosis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4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19800" y="6096000"/>
            <a:ext cx="1808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Schwarz, ILD, 2003, HP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lgerian" pitchFamily="82" charset="0"/>
              </a:rPr>
              <a:t>RETICULAR INFILTRATES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oneycomb l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057400" y="304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lgerian" pitchFamily="82" charset="0"/>
              </a:rPr>
              <a:t>      HONEYCOMB </a:t>
            </a:r>
            <a:r>
              <a:rPr lang="en-US" sz="3200" dirty="0">
                <a:solidFill>
                  <a:schemeClr val="tx2"/>
                </a:solidFill>
                <a:latin typeface="Algerian" pitchFamily="82" charset="0"/>
              </a:rPr>
              <a:t>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                               </a:t>
            </a:r>
            <a:r>
              <a:rPr lang="en-US" sz="3200" dirty="0" err="1" smtClean="0">
                <a:latin typeface="Algerian" pitchFamily="82" charset="0"/>
              </a:rPr>
              <a:t>Hrct</a:t>
            </a:r>
            <a:r>
              <a:rPr lang="en-US" sz="3200" dirty="0" smtClean="0">
                <a:latin typeface="Algerian" pitchFamily="82" charset="0"/>
              </a:rPr>
              <a:t> of </a:t>
            </a:r>
            <a:r>
              <a:rPr lang="en-US" sz="3200" dirty="0" err="1" smtClean="0">
                <a:latin typeface="Algerian" pitchFamily="82" charset="0"/>
              </a:rPr>
              <a:t>ipf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6482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334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HRCT, a confident diagnosis of IPF is based on the presence of bilateral, predominantly </a:t>
            </a:r>
            <a:r>
              <a:rPr lang="en-US" dirty="0" err="1" smtClean="0"/>
              <a:t>subpleural</a:t>
            </a:r>
            <a:r>
              <a:rPr lang="en-US" dirty="0" smtClean="0"/>
              <a:t>, and basal reticular opacities with associated traction </a:t>
            </a:r>
            <a:r>
              <a:rPr lang="en-US" dirty="0" err="1" smtClean="0"/>
              <a:t>bronchiectasis</a:t>
            </a:r>
            <a:r>
              <a:rPr lang="en-US" dirty="0" smtClean="0"/>
              <a:t> and honeycombing in the absence of small nodules or extensive ground-glass opacity .this is known as “confident” pattern of </a:t>
            </a:r>
            <a:r>
              <a:rPr lang="en-US" dirty="0" err="1" smtClean="0"/>
              <a:t>IPFon</a:t>
            </a:r>
            <a:r>
              <a:rPr lang="en-US" dirty="0" smtClean="0"/>
              <a:t> HRCT.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85800"/>
            <a:ext cx="3581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lgnorm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3268663" cy="4724400"/>
          </a:xfrm>
          <a:prstGeom prst="rect">
            <a:avLst/>
          </a:prstGeom>
          <a:noFill/>
        </p:spPr>
      </p:pic>
      <p:pic>
        <p:nvPicPr>
          <p:cNvPr id="118791" name="Picture 7" descr="lgildh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838200"/>
            <a:ext cx="3217863" cy="4800600"/>
          </a:xfrm>
          <a:prstGeom prst="rect">
            <a:avLst/>
          </a:prstGeom>
          <a:noFill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974725" y="5751513"/>
            <a:ext cx="8172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Normal Lung- cut surface and pleura smooth and homogenous</a:t>
            </a:r>
          </a:p>
          <a:p>
            <a:r>
              <a:rPr lang="en-US"/>
              <a:t>IPF- cut surface demonstrates patchy involvement of lung with fibrous scarring </a:t>
            </a:r>
          </a:p>
          <a:p>
            <a:r>
              <a:rPr lang="en-US"/>
              <a:t>        around dilated airspaces forming a honey comb pattern 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419600" y="228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IPF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Pulmonary Function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Restrictive defect on </a:t>
            </a:r>
            <a:r>
              <a:rPr lang="en-US" dirty="0" err="1" smtClean="0"/>
              <a:t>spirometery</a:t>
            </a:r>
            <a:endParaRPr lang="en-US" dirty="0" smtClean="0"/>
          </a:p>
          <a:p>
            <a:r>
              <a:rPr lang="en-US" dirty="0" smtClean="0"/>
              <a:t>Tidal volumes are small</a:t>
            </a:r>
          </a:p>
          <a:p>
            <a:r>
              <a:rPr lang="en-US" dirty="0" smtClean="0"/>
              <a:t>Vital capacity/Total lung capacity-reduced</a:t>
            </a:r>
          </a:p>
          <a:p>
            <a:r>
              <a:rPr lang="en-US" dirty="0" smtClean="0"/>
              <a:t>Reduced diffusing capacity/ Arterial hypoxemia- observed in late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8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302"/>
            <a:ext cx="8229600" cy="6646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63163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3500" b="1" i="1" dirty="0" smtClean="0"/>
              <a:t>                      BRONCHOSCOPY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Bronchoalveolar</a:t>
            </a:r>
            <a:r>
              <a:rPr lang="en-US" i="1" dirty="0" smtClean="0"/>
              <a:t> lavage</a:t>
            </a:r>
            <a:r>
              <a:rPr lang="en-US" dirty="0" smtClean="0"/>
              <a:t>: 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Differential cell counts may point to </a:t>
            </a:r>
            <a:r>
              <a:rPr lang="en-US" dirty="0" err="1" smtClean="0"/>
              <a:t>sarcoid</a:t>
            </a:r>
            <a:r>
              <a:rPr lang="en-US" dirty="0" smtClean="0"/>
              <a:t>, drug induced </a:t>
            </a:r>
            <a:r>
              <a:rPr lang="en-US" dirty="0" err="1" smtClean="0"/>
              <a:t>pneumonitis</a:t>
            </a:r>
            <a:r>
              <a:rPr lang="en-US" dirty="0" smtClean="0"/>
              <a:t>, pulmonary </a:t>
            </a:r>
            <a:r>
              <a:rPr lang="en-US" dirty="0" err="1" smtClean="0"/>
              <a:t>eosinophilia</a:t>
            </a:r>
            <a:r>
              <a:rPr lang="en-US" dirty="0" smtClean="0"/>
              <a:t>, hypersensitivity pneumonitis and </a:t>
            </a:r>
            <a:r>
              <a:rPr lang="en-US" dirty="0" err="1" smtClean="0"/>
              <a:t>organising</a:t>
            </a:r>
            <a:r>
              <a:rPr lang="en-US" dirty="0" smtClean="0"/>
              <a:t> pneumonia. Useful to exclude inf.</a:t>
            </a:r>
          </a:p>
          <a:p>
            <a:endParaRPr lang="en-US" dirty="0" smtClean="0"/>
          </a:p>
          <a:p>
            <a:r>
              <a:rPr lang="en-US" b="1" dirty="0" err="1" smtClean="0"/>
              <a:t>Transbronchial</a:t>
            </a:r>
            <a:r>
              <a:rPr lang="en-US" b="1" dirty="0" smtClean="0"/>
              <a:t> biopsy</a:t>
            </a:r>
            <a:r>
              <a:rPr lang="en-US" dirty="0" smtClean="0"/>
              <a:t>-useful in </a:t>
            </a:r>
            <a:r>
              <a:rPr lang="en-US" dirty="0" err="1" smtClean="0"/>
              <a:t>Sarcoid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Video-assisted </a:t>
            </a:r>
            <a:r>
              <a:rPr lang="en-US" b="1" dirty="0" err="1" smtClean="0"/>
              <a:t>thoracoscopic</a:t>
            </a:r>
            <a:r>
              <a:rPr lang="en-US" b="1" dirty="0" smtClean="0"/>
              <a:t> lung biopsy-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Allows pathological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 for </a:t>
            </a:r>
            <a:r>
              <a:rPr lang="en-US" dirty="0" err="1" smtClean="0"/>
              <a:t>Dx</a:t>
            </a:r>
            <a:r>
              <a:rPr lang="en-US" dirty="0" smtClean="0"/>
              <a:t>. Of ILD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be done under 60 yrs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7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</a:t>
            </a:r>
          </a:p>
          <a:p>
            <a:r>
              <a:rPr lang="en-US" dirty="0" smtClean="0"/>
              <a:t>LFT / KFT</a:t>
            </a:r>
          </a:p>
          <a:p>
            <a:r>
              <a:rPr lang="en-US" dirty="0" smtClean="0"/>
              <a:t>ANA</a:t>
            </a:r>
          </a:p>
          <a:p>
            <a:r>
              <a:rPr lang="en-US" dirty="0" smtClean="0"/>
              <a:t>Urinary calcium excretion-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r>
              <a:rPr lang="en-US" dirty="0" smtClean="0"/>
              <a:t>Increased SACE (serum angiotensin converting enzyme) values-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r>
              <a:rPr lang="en-US" dirty="0" smtClean="0"/>
              <a:t>Liver biopsy- may be useful in </a:t>
            </a:r>
            <a:r>
              <a:rPr lang="en-US" dirty="0" err="1" smtClean="0"/>
              <a:t>Sarcoidosis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4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Mx</a:t>
            </a:r>
            <a:r>
              <a:rPr lang="en-US" dirty="0" smtClean="0"/>
              <a:t>. Of secondary ILD depends upon the cause</a:t>
            </a:r>
          </a:p>
          <a:p>
            <a:r>
              <a:rPr lang="en-US" dirty="0" err="1" smtClean="0"/>
              <a:t>Mx</a:t>
            </a:r>
            <a:r>
              <a:rPr lang="en-US" dirty="0" smtClean="0"/>
              <a:t>. Of idiopathic ILD-not satisfactory</a:t>
            </a:r>
          </a:p>
          <a:p>
            <a:r>
              <a:rPr lang="en-US" dirty="0" smtClean="0"/>
              <a:t>Mainstay of treatment-anti-inflammatory therapy largely with corticosteroids</a:t>
            </a:r>
          </a:p>
          <a:p>
            <a:r>
              <a:rPr lang="en-US" dirty="0" smtClean="0"/>
              <a:t>Criteria to start treatment-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severe/worsening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Younger age of onset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Shorter duration of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1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IMPORTANT CAUSES OF 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7" y="1254813"/>
            <a:ext cx="8229600" cy="49948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or idiopathic</a:t>
            </a:r>
          </a:p>
          <a:p>
            <a:r>
              <a:rPr lang="en-US" dirty="0" smtClean="0"/>
              <a:t>Idiopathic Pulmonary Fibrosis</a:t>
            </a:r>
          </a:p>
          <a:p>
            <a:r>
              <a:rPr lang="en-US" dirty="0" smtClean="0"/>
              <a:t>Nonspecific interstitial pneumonia (NSIP)</a:t>
            </a:r>
          </a:p>
          <a:p>
            <a:r>
              <a:rPr lang="en-US" dirty="0" err="1" smtClean="0"/>
              <a:t>Organising</a:t>
            </a:r>
            <a:r>
              <a:rPr lang="en-US" dirty="0" smtClean="0"/>
              <a:t> pneumonia (OP)</a:t>
            </a:r>
          </a:p>
          <a:p>
            <a:r>
              <a:rPr lang="en-US" dirty="0" smtClean="0"/>
              <a:t>Respiratory bronchiolitis (RB)</a:t>
            </a:r>
          </a:p>
          <a:p>
            <a:r>
              <a:rPr lang="en-US" dirty="0" smtClean="0"/>
              <a:t>Diffuse alveolar damage (DAD)</a:t>
            </a:r>
          </a:p>
          <a:p>
            <a:r>
              <a:rPr lang="en-US" dirty="0" err="1" smtClean="0"/>
              <a:t>Desquamative</a:t>
            </a:r>
            <a:r>
              <a:rPr lang="en-US" dirty="0" smtClean="0"/>
              <a:t> interstitial pneumonia (DIP)</a:t>
            </a:r>
          </a:p>
          <a:p>
            <a:r>
              <a:rPr lang="en-US" dirty="0" smtClean="0"/>
              <a:t>Lymphocytic interstitial pneumonia (LIP)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Corticosteroids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Prednisolone given in a dose of 1 – 1.5 mg for 6 – 12 weeks followed by maintenance dose of 15 – 20mg daily for 1 – 2 years or longer</a:t>
            </a:r>
          </a:p>
          <a:p>
            <a:r>
              <a:rPr lang="en-US" dirty="0" smtClean="0"/>
              <a:t>I.V. Cyclophosphamide given as intermittent pulse therapy ( 1 – 1.3 </a:t>
            </a:r>
            <a:r>
              <a:rPr lang="en-US" dirty="0" err="1" smtClean="0"/>
              <a:t>gm</a:t>
            </a:r>
            <a:r>
              <a:rPr lang="en-US" dirty="0" smtClean="0"/>
              <a:t> / month) along with pred. therapy provides symptomatic relief.</a:t>
            </a:r>
          </a:p>
          <a:p>
            <a:r>
              <a:rPr lang="en-US" dirty="0" smtClean="0"/>
              <a:t>Combination of low dose pred. with Azathioprine – maintenance </a:t>
            </a:r>
            <a:r>
              <a:rPr lang="en-US" dirty="0" err="1" smtClean="0"/>
              <a:t>Tt</a:t>
            </a:r>
            <a:r>
              <a:rPr lang="en-US" dirty="0" smtClean="0"/>
              <a:t>. For 2-</a:t>
            </a:r>
            <a:r>
              <a:rPr lang="en-US" smtClean="0"/>
              <a:t>3 yrs.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RECENT ADVANCEMENTS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Colchicine(0.6-1.2mg) for 6-12 months-safe</a:t>
            </a:r>
          </a:p>
          <a:p>
            <a:r>
              <a:rPr lang="en-US" dirty="0" smtClean="0"/>
              <a:t>D-</a:t>
            </a:r>
            <a:r>
              <a:rPr lang="en-US" dirty="0" err="1" smtClean="0"/>
              <a:t>penicillamine,N</a:t>
            </a:r>
            <a:r>
              <a:rPr lang="en-US" dirty="0" smtClean="0"/>
              <a:t>-acetyl cysteine and </a:t>
            </a:r>
            <a:r>
              <a:rPr lang="en-US" dirty="0" err="1" smtClean="0"/>
              <a:t>Pirfenidone</a:t>
            </a:r>
            <a:r>
              <a:rPr lang="en-US" dirty="0" smtClean="0"/>
              <a:t>- variable results</a:t>
            </a:r>
          </a:p>
          <a:p>
            <a:r>
              <a:rPr lang="en-US" dirty="0" smtClean="0"/>
              <a:t>Lung transplant-advanced end stage disease. Single lung transplantation suffice in most patients</a:t>
            </a:r>
          </a:p>
          <a:p>
            <a:r>
              <a:rPr lang="en-US" dirty="0" smtClean="0"/>
              <a:t>Five-year survival is reported in </a:t>
            </a:r>
            <a:r>
              <a:rPr lang="en-US" dirty="0" err="1" smtClean="0"/>
              <a:t>upto</a:t>
            </a:r>
            <a:r>
              <a:rPr lang="en-US" dirty="0" smtClean="0"/>
              <a:t> 40% of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6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of ILD is progressive and fatal in most patients of primary IPF</a:t>
            </a:r>
          </a:p>
          <a:p>
            <a:r>
              <a:rPr lang="en-US" dirty="0" smtClean="0"/>
              <a:t>Median survival of IPF is about 4 years</a:t>
            </a:r>
          </a:p>
          <a:p>
            <a:r>
              <a:rPr lang="en-US" dirty="0" smtClean="0"/>
              <a:t>No improvement in survival observed for last 40-50yrs.</a:t>
            </a:r>
          </a:p>
          <a:p>
            <a:r>
              <a:rPr lang="en-US" dirty="0" smtClean="0"/>
              <a:t>ILD’s secondary to systemic diseases or other causes follow the course of the underlying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2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54" y="2855742"/>
            <a:ext cx="3094892" cy="3270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MCQs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48"/>
            <a:ext cx="8229600" cy="592921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1)PFT in ILDs will show</a:t>
            </a:r>
          </a:p>
          <a:p>
            <a:pPr>
              <a:buNone/>
            </a:pPr>
            <a:r>
              <a:rPr lang="en-US" dirty="0" smtClean="0"/>
              <a:t>a)Reduction in TLC</a:t>
            </a:r>
          </a:p>
          <a:p>
            <a:pPr>
              <a:buNone/>
            </a:pPr>
            <a:r>
              <a:rPr lang="en-US" dirty="0" smtClean="0"/>
              <a:t>b)Increase in functional residual capacity</a:t>
            </a:r>
          </a:p>
          <a:p>
            <a:pPr>
              <a:buNone/>
            </a:pPr>
            <a:r>
              <a:rPr lang="en-US" dirty="0" smtClean="0"/>
              <a:t>c)Increase residual volume</a:t>
            </a:r>
          </a:p>
          <a:p>
            <a:pPr>
              <a:buNone/>
            </a:pPr>
            <a:r>
              <a:rPr lang="en-US" dirty="0" smtClean="0"/>
              <a:t>d)All of the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594328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2)Which </a:t>
            </a:r>
            <a:r>
              <a:rPr lang="en-US" dirty="0" smtClean="0"/>
              <a:t>of the following is false about DIP</a:t>
            </a:r>
          </a:p>
          <a:p>
            <a:pPr>
              <a:buNone/>
            </a:pPr>
            <a:r>
              <a:rPr lang="en-US" dirty="0" smtClean="0"/>
              <a:t>a)Found exclusively in cigarette smokers </a:t>
            </a:r>
          </a:p>
          <a:p>
            <a:pPr>
              <a:buNone/>
            </a:pPr>
            <a:r>
              <a:rPr lang="en-US" dirty="0" smtClean="0"/>
              <a:t>b)Macrophages in </a:t>
            </a:r>
            <a:r>
              <a:rPr lang="en-US" dirty="0" err="1" smtClean="0"/>
              <a:t>intraalveolar</a:t>
            </a:r>
            <a:r>
              <a:rPr lang="en-US" dirty="0" smtClean="0"/>
              <a:t> spaces</a:t>
            </a:r>
          </a:p>
          <a:p>
            <a:pPr>
              <a:buNone/>
            </a:pPr>
            <a:r>
              <a:rPr lang="en-US" dirty="0" smtClean="0"/>
              <a:t>c)Minimal interstitial fibrosis</a:t>
            </a:r>
          </a:p>
          <a:p>
            <a:pPr>
              <a:buNone/>
            </a:pPr>
            <a:r>
              <a:rPr lang="en-US" dirty="0" smtClean="0"/>
              <a:t>d)Worse prognosis than IPF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016"/>
            <a:ext cx="8229600" cy="591514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</a:t>
            </a:r>
            <a:r>
              <a:rPr lang="en-US" dirty="0" err="1" smtClean="0"/>
              <a:t>Hamman</a:t>
            </a:r>
            <a:r>
              <a:rPr lang="en-US" dirty="0" smtClean="0"/>
              <a:t> rich syndrome is name given to</a:t>
            </a:r>
          </a:p>
          <a:p>
            <a:pPr>
              <a:buNone/>
            </a:pPr>
            <a:r>
              <a:rPr lang="en-US" dirty="0" smtClean="0"/>
              <a:t>a)Acute interstitial pneumonia</a:t>
            </a:r>
          </a:p>
          <a:p>
            <a:pPr>
              <a:buNone/>
            </a:pPr>
            <a:r>
              <a:rPr lang="en-US" dirty="0" smtClean="0"/>
              <a:t>b)Hypersensitivity </a:t>
            </a:r>
            <a:r>
              <a:rPr lang="en-US" dirty="0" err="1" smtClean="0"/>
              <a:t>pneumonitis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c)DIP</a:t>
            </a:r>
          </a:p>
          <a:p>
            <a:pPr>
              <a:buNone/>
            </a:pPr>
            <a:r>
              <a:rPr lang="en-US" dirty="0" smtClean="0"/>
              <a:t>d)Respiratory </a:t>
            </a:r>
            <a:r>
              <a:rPr lang="en-US" dirty="0" err="1" smtClean="0"/>
              <a:t>bronchiolitis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90"/>
            <a:ext cx="8229600" cy="581667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4)Most common form of pulmonary involvement in connective tissue disorders</a:t>
            </a:r>
          </a:p>
          <a:p>
            <a:pPr>
              <a:buNone/>
            </a:pPr>
            <a:r>
              <a:rPr lang="en-US" dirty="0" smtClean="0"/>
              <a:t>a)Cryptogenic organizing pneumonia</a:t>
            </a:r>
          </a:p>
          <a:p>
            <a:pPr>
              <a:buNone/>
            </a:pPr>
            <a:r>
              <a:rPr lang="en-US" dirty="0" smtClean="0"/>
              <a:t>b)</a:t>
            </a:r>
            <a:r>
              <a:rPr lang="en-US" dirty="0" err="1" smtClean="0"/>
              <a:t>Desquamative</a:t>
            </a:r>
            <a:r>
              <a:rPr lang="en-US" dirty="0" smtClean="0"/>
              <a:t> interstitial pneumonia</a:t>
            </a:r>
          </a:p>
          <a:p>
            <a:pPr>
              <a:buNone/>
            </a:pPr>
            <a:r>
              <a:rPr lang="en-US" dirty="0" smtClean="0"/>
              <a:t>c)Respiratory </a:t>
            </a:r>
            <a:r>
              <a:rPr lang="en-US" dirty="0" err="1" smtClean="0"/>
              <a:t>bronchiolitis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d)Nonspecific interstitial pneumonia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286"/>
            <a:ext cx="8229600" cy="585887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5)Which of the following is known as BOOP</a:t>
            </a:r>
          </a:p>
          <a:p>
            <a:pPr>
              <a:buNone/>
            </a:pPr>
            <a:r>
              <a:rPr lang="en-US" dirty="0" smtClean="0"/>
              <a:t>a)Cryptogenic organizing pneumonia</a:t>
            </a:r>
          </a:p>
          <a:p>
            <a:pPr>
              <a:buNone/>
            </a:pPr>
            <a:r>
              <a:rPr lang="en-US" dirty="0" smtClean="0"/>
              <a:t>b)</a:t>
            </a:r>
            <a:r>
              <a:rPr lang="en-US" dirty="0" err="1" smtClean="0"/>
              <a:t>Desquamative</a:t>
            </a:r>
            <a:r>
              <a:rPr lang="en-US" dirty="0" smtClean="0"/>
              <a:t> interstitial pneumonia</a:t>
            </a:r>
          </a:p>
          <a:p>
            <a:pPr>
              <a:buNone/>
            </a:pPr>
            <a:r>
              <a:rPr lang="en-US" dirty="0" smtClean="0"/>
              <a:t>c)Respiratory </a:t>
            </a:r>
            <a:r>
              <a:rPr lang="en-US" dirty="0" err="1" smtClean="0"/>
              <a:t>bronchiolitis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d)Lymphocytic interstitial pneumonia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055"/>
            <a:ext cx="8229600" cy="46505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6)Variety of ILD associated with smoking is</a:t>
            </a:r>
          </a:p>
          <a:p>
            <a:pPr>
              <a:buNone/>
            </a:pPr>
            <a:r>
              <a:rPr lang="en-US" dirty="0" smtClean="0"/>
              <a:t>a)Acute interstitial pneumonia</a:t>
            </a:r>
          </a:p>
          <a:p>
            <a:pPr>
              <a:buNone/>
            </a:pPr>
            <a:r>
              <a:rPr lang="en-US" dirty="0" smtClean="0"/>
              <a:t>b)Respiratory </a:t>
            </a:r>
            <a:r>
              <a:rPr lang="en-US" dirty="0" err="1" smtClean="0"/>
              <a:t>bronchiolitis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c)Idiopathic pulmonary fibrosis</a:t>
            </a:r>
          </a:p>
          <a:p>
            <a:pPr>
              <a:buNone/>
            </a:pPr>
            <a:r>
              <a:rPr lang="en-US" dirty="0" smtClean="0"/>
              <a:t>d)Non specific interstitial pneumonia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35" y="272128"/>
            <a:ext cx="8229600" cy="6364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Secondary Causes</a:t>
            </a:r>
          </a:p>
          <a:p>
            <a:pPr marL="0" indent="0">
              <a:buNone/>
            </a:pPr>
            <a:r>
              <a:rPr lang="en-US" b="1" dirty="0" smtClean="0"/>
              <a:t>1.Infectious</a:t>
            </a:r>
          </a:p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Bacterial</a:t>
            </a:r>
          </a:p>
          <a:p>
            <a:r>
              <a:rPr lang="en-US" dirty="0" smtClean="0"/>
              <a:t>Fungal</a:t>
            </a:r>
          </a:p>
          <a:p>
            <a:r>
              <a:rPr lang="en-US" dirty="0" smtClean="0"/>
              <a:t>Parasitic</a:t>
            </a:r>
          </a:p>
          <a:p>
            <a:r>
              <a:rPr lang="en-US" dirty="0" smtClean="0"/>
              <a:t>Viral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Noninfectious</a:t>
            </a:r>
          </a:p>
          <a:p>
            <a:r>
              <a:rPr lang="en-US" dirty="0" smtClean="0"/>
              <a:t>Hypersensitivity pneumonitis</a:t>
            </a:r>
          </a:p>
          <a:p>
            <a:r>
              <a:rPr lang="en-US" dirty="0" smtClean="0"/>
              <a:t>Pneumoconiosis</a:t>
            </a:r>
          </a:p>
          <a:p>
            <a:r>
              <a:rPr lang="en-US" dirty="0" smtClean="0"/>
              <a:t>Drug induced</a:t>
            </a:r>
          </a:p>
          <a:p>
            <a:r>
              <a:rPr lang="en-US" dirty="0" smtClean="0"/>
              <a:t>Radiation induced</a:t>
            </a:r>
          </a:p>
          <a:p>
            <a:r>
              <a:rPr lang="en-US" dirty="0" smtClean="0"/>
              <a:t>Malignancies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1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Association with diseases of unknown </a:t>
            </a:r>
            <a:r>
              <a:rPr lang="en-US" b="1" dirty="0" err="1" smtClean="0"/>
              <a:t>aetiology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Sarcoidosis</a:t>
            </a:r>
            <a:endParaRPr lang="en-US" dirty="0" smtClean="0"/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Systemic sclerosis</a:t>
            </a:r>
          </a:p>
          <a:p>
            <a:r>
              <a:rPr lang="en-US" dirty="0" smtClean="0"/>
              <a:t>Rheumatoid arthritis</a:t>
            </a:r>
          </a:p>
          <a:p>
            <a:r>
              <a:rPr lang="en-US" dirty="0" err="1" smtClean="0"/>
              <a:t>Dermatomyositis,Polymyositis</a:t>
            </a:r>
            <a:endParaRPr lang="en-US" dirty="0" smtClean="0"/>
          </a:p>
          <a:p>
            <a:r>
              <a:rPr lang="en-US" dirty="0" smtClean="0"/>
              <a:t>SLE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eosinophilic</a:t>
            </a:r>
            <a:r>
              <a:rPr lang="en-US" dirty="0" smtClean="0"/>
              <a:t> pneumonia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Idiopathic Pulmonary Fibrosis (IPF/UIP)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Defined as progressive </a:t>
            </a:r>
            <a:r>
              <a:rPr lang="en-US" dirty="0" err="1" smtClean="0"/>
              <a:t>fibrosing</a:t>
            </a:r>
            <a:r>
              <a:rPr lang="en-US" dirty="0" smtClean="0"/>
              <a:t> interstitial pneumonia of unknown cause. </a:t>
            </a:r>
            <a:r>
              <a:rPr lang="en-US" dirty="0" err="1" smtClean="0"/>
              <a:t>Histo</a:t>
            </a:r>
            <a:r>
              <a:rPr lang="en-US" dirty="0" smtClean="0"/>
              <a:t>/radio like Usual Interstitial pneumonia</a:t>
            </a:r>
          </a:p>
          <a:p>
            <a:r>
              <a:rPr lang="en-US" dirty="0" smtClean="0"/>
              <a:t>Histology suggestive of repeated focal damage to alveolar epithelium.</a:t>
            </a:r>
          </a:p>
          <a:p>
            <a:r>
              <a:rPr lang="en-US" dirty="0" smtClean="0"/>
              <a:t>Usually present in older adult, uncommon before 50 yrs.</a:t>
            </a:r>
          </a:p>
          <a:p>
            <a:r>
              <a:rPr lang="en-US" dirty="0" smtClean="0"/>
              <a:t>Presents with progressive breathlessness and a nonproductive cough.</a:t>
            </a:r>
          </a:p>
          <a:p>
            <a:r>
              <a:rPr lang="en-US" dirty="0" smtClean="0"/>
              <a:t>Clinical findings-clubbing and fine late inspiratory </a:t>
            </a:r>
            <a:r>
              <a:rPr lang="en-US" dirty="0" err="1" smtClean="0"/>
              <a:t>crepts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0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Non specific interstitial pneumonia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picture same as IPF although pts. tend to be women , younger in age who never smoked.</a:t>
            </a:r>
          </a:p>
          <a:p>
            <a:r>
              <a:rPr lang="en-US" dirty="0" smtClean="0"/>
              <a:t>Often associated with connective tissue disease, hypersensitivity pneumonitis and HIV infection.</a:t>
            </a:r>
          </a:p>
          <a:p>
            <a:r>
              <a:rPr lang="en-US" dirty="0" smtClean="0"/>
              <a:t>Lung biopsy may be required for </a:t>
            </a:r>
            <a:r>
              <a:rPr lang="en-US" dirty="0" err="1" smtClean="0"/>
              <a:t>Dx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Prognosis better than IPF.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Bronchiolitis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common in men and smokers.</a:t>
            </a:r>
          </a:p>
          <a:p>
            <a:r>
              <a:rPr lang="en-US" dirty="0" smtClean="0"/>
              <a:t>Usually presents at 40-60yrs. of age.</a:t>
            </a:r>
          </a:p>
          <a:p>
            <a:r>
              <a:rPr lang="en-US" dirty="0" smtClean="0"/>
              <a:t>Smoking cessation leads to improvement.</a:t>
            </a:r>
          </a:p>
          <a:p>
            <a:r>
              <a:rPr lang="en-US" dirty="0" smtClean="0"/>
              <a:t>Natural history unclear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Organising</a:t>
            </a:r>
            <a:r>
              <a:rPr lang="en-US" b="1" dirty="0" smtClean="0"/>
              <a:t> Pneumonia(BOOP-</a:t>
            </a:r>
            <a:r>
              <a:rPr lang="en-US" b="1" dirty="0" err="1" smtClean="0"/>
              <a:t>broncholitis</a:t>
            </a:r>
            <a:r>
              <a:rPr lang="en-US" b="1" dirty="0" smtClean="0"/>
              <a:t> </a:t>
            </a:r>
            <a:r>
              <a:rPr lang="en-US" b="1" dirty="0" err="1" smtClean="0"/>
              <a:t>obliterans</a:t>
            </a:r>
            <a:r>
              <a:rPr lang="en-US" b="1" dirty="0" smtClean="0"/>
              <a:t> </a:t>
            </a:r>
            <a:r>
              <a:rPr lang="en-US" b="1" dirty="0" err="1" smtClean="0"/>
              <a:t>organising</a:t>
            </a:r>
            <a:r>
              <a:rPr lang="en-US" b="1" dirty="0" smtClean="0"/>
              <a:t> pneumonia)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737"/>
            <a:ext cx="8229600" cy="4525963"/>
          </a:xfrm>
        </p:spPr>
        <p:txBody>
          <a:bodyPr/>
          <a:lstStyle/>
          <a:p>
            <a:r>
              <a:rPr lang="en-US" dirty="0" smtClean="0"/>
              <a:t>Clinically and </a:t>
            </a:r>
            <a:r>
              <a:rPr lang="en-US" dirty="0" err="1" smtClean="0"/>
              <a:t>radiologically</a:t>
            </a:r>
            <a:r>
              <a:rPr lang="en-US" dirty="0" smtClean="0"/>
              <a:t> pneumonia.</a:t>
            </a:r>
          </a:p>
          <a:p>
            <a:r>
              <a:rPr lang="en-US" dirty="0" smtClean="0"/>
              <a:t>Raised ESR common.</a:t>
            </a:r>
          </a:p>
          <a:p>
            <a:r>
              <a:rPr lang="en-US" dirty="0" smtClean="0"/>
              <a:t>Finger clubbing absent.</a:t>
            </a:r>
          </a:p>
          <a:p>
            <a:r>
              <a:rPr lang="en-US" dirty="0" smtClean="0"/>
              <a:t>Biopsy- florid proliferation of immature collagen and fibrous tissue.</a:t>
            </a:r>
          </a:p>
          <a:p>
            <a:r>
              <a:rPr lang="en-US" dirty="0" smtClean="0"/>
              <a:t>Response to corticosteroids- Excellent.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7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1064</Words>
  <Application>Microsoft Macintosh PowerPoint</Application>
  <PresentationFormat>On-screen Show (4:3)</PresentationFormat>
  <Paragraphs>222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Slide 1</vt:lpstr>
      <vt:lpstr>INTERSTITIAL LUNG DISEASE</vt:lpstr>
      <vt:lpstr>IMPORTANT CAUSES OF ILD</vt:lpstr>
      <vt:lpstr>Slide 4</vt:lpstr>
      <vt:lpstr>Association with diseases of unknown aetiology </vt:lpstr>
      <vt:lpstr>Idiopathic Pulmonary Fibrosis (IPF/UIP) </vt:lpstr>
      <vt:lpstr>Non specific interstitial pneumonia</vt:lpstr>
      <vt:lpstr>Respiratory Bronchiolitis</vt:lpstr>
      <vt:lpstr>Organising Pneumonia(BOOP-broncholitis obliterans organising pneumonia)</vt:lpstr>
      <vt:lpstr>Acute Interstitial Pneumonia (DAD)</vt:lpstr>
      <vt:lpstr>Slide 11</vt:lpstr>
      <vt:lpstr>Lymphocytic Interstitial Pneumonia(LIP)</vt:lpstr>
      <vt:lpstr>Commonly used drugs leading to ILD</vt:lpstr>
      <vt:lpstr>PATHOLOGY</vt:lpstr>
      <vt:lpstr>Features common to ILD’s</vt:lpstr>
      <vt:lpstr>Radiology</vt:lpstr>
      <vt:lpstr>                 PATTERNS ON CHEST X-RAY                                         LINEAR</vt:lpstr>
      <vt:lpstr>                                  reticular</vt:lpstr>
      <vt:lpstr>                                    NODULAR</vt:lpstr>
      <vt:lpstr>                           RETICULONODULAR</vt:lpstr>
      <vt:lpstr>HRCT</vt:lpstr>
      <vt:lpstr>Slide 22</vt:lpstr>
      <vt:lpstr>Slide 23</vt:lpstr>
      <vt:lpstr>                               Hrct of ipf</vt:lpstr>
      <vt:lpstr>Slide 25</vt:lpstr>
      <vt:lpstr>Pulmonary Function Tests</vt:lpstr>
      <vt:lpstr>    </vt:lpstr>
      <vt:lpstr>Others</vt:lpstr>
      <vt:lpstr>Management</vt:lpstr>
      <vt:lpstr>Corticosteroids </vt:lpstr>
      <vt:lpstr>RECENT ADVANCEMENTS</vt:lpstr>
      <vt:lpstr>Prognosis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LUNG DISEASE</dc:title>
  <dc:creator>dell</dc:creator>
  <cp:lastModifiedBy>VIVEKK36</cp:lastModifiedBy>
  <cp:revision>43</cp:revision>
  <dcterms:created xsi:type="dcterms:W3CDTF">2014-10-05T18:23:12Z</dcterms:created>
  <dcterms:modified xsi:type="dcterms:W3CDTF">2014-10-18T09:39:26Z</dcterms:modified>
</cp:coreProperties>
</file>